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7" r:id="rId5"/>
    <p:sldMasterId id="2147493600" r:id="rId6"/>
    <p:sldMasterId id="2147493609" r:id="rId7"/>
    <p:sldMasterId id="2147493622" r:id="rId8"/>
    <p:sldMasterId id="2147493635" r:id="rId9"/>
  </p:sldMasterIdLst>
  <p:notesMasterIdLst>
    <p:notesMasterId r:id="rId115"/>
  </p:notesMasterIdLst>
  <p:handoutMasterIdLst>
    <p:handoutMasterId r:id="rId116"/>
  </p:handoutMasterIdLst>
  <p:sldIdLst>
    <p:sldId id="854" r:id="rId10"/>
    <p:sldId id="1047" r:id="rId11"/>
    <p:sldId id="1051" r:id="rId12"/>
    <p:sldId id="1052" r:id="rId13"/>
    <p:sldId id="1053" r:id="rId14"/>
    <p:sldId id="1054" r:id="rId15"/>
    <p:sldId id="1061" r:id="rId16"/>
    <p:sldId id="1056" r:id="rId17"/>
    <p:sldId id="1057" r:id="rId18"/>
    <p:sldId id="1058" r:id="rId19"/>
    <p:sldId id="1059" r:id="rId20"/>
    <p:sldId id="1060" r:id="rId21"/>
    <p:sldId id="1062" r:id="rId22"/>
    <p:sldId id="1063" r:id="rId23"/>
    <p:sldId id="1064" r:id="rId24"/>
    <p:sldId id="1066" r:id="rId25"/>
    <p:sldId id="1065" r:id="rId26"/>
    <p:sldId id="1067" r:id="rId27"/>
    <p:sldId id="1068" r:id="rId28"/>
    <p:sldId id="1069" r:id="rId29"/>
    <p:sldId id="1070" r:id="rId30"/>
    <p:sldId id="1071" r:id="rId31"/>
    <p:sldId id="1072" r:id="rId32"/>
    <p:sldId id="355" r:id="rId33"/>
    <p:sldId id="982" r:id="rId34"/>
    <p:sldId id="983" r:id="rId35"/>
    <p:sldId id="984" r:id="rId36"/>
    <p:sldId id="987" r:id="rId37"/>
    <p:sldId id="359" r:id="rId38"/>
    <p:sldId id="360" r:id="rId39"/>
    <p:sldId id="361" r:id="rId40"/>
    <p:sldId id="362" r:id="rId41"/>
    <p:sldId id="1073" r:id="rId42"/>
    <p:sldId id="996" r:id="rId43"/>
    <p:sldId id="340" r:id="rId44"/>
    <p:sldId id="380" r:id="rId45"/>
    <p:sldId id="381" r:id="rId46"/>
    <p:sldId id="990" r:id="rId47"/>
    <p:sldId id="991" r:id="rId48"/>
    <p:sldId id="356" r:id="rId49"/>
    <p:sldId id="357" r:id="rId50"/>
    <p:sldId id="992" r:id="rId51"/>
    <p:sldId id="993" r:id="rId52"/>
    <p:sldId id="980" r:id="rId53"/>
    <p:sldId id="997" r:id="rId54"/>
    <p:sldId id="358" r:id="rId55"/>
    <p:sldId id="998" r:id="rId56"/>
    <p:sldId id="345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1001" r:id="rId67"/>
    <p:sldId id="999" r:id="rId68"/>
    <p:sldId id="364" r:id="rId69"/>
    <p:sldId id="366" r:id="rId70"/>
    <p:sldId id="1000" r:id="rId71"/>
    <p:sldId id="365" r:id="rId72"/>
    <p:sldId id="367" r:id="rId73"/>
    <p:sldId id="404" r:id="rId74"/>
    <p:sldId id="1003" r:id="rId75"/>
    <p:sldId id="563" r:id="rId76"/>
    <p:sldId id="564" r:id="rId77"/>
    <p:sldId id="565" r:id="rId78"/>
    <p:sldId id="566" r:id="rId79"/>
    <p:sldId id="567" r:id="rId80"/>
    <p:sldId id="568" r:id="rId81"/>
    <p:sldId id="440" r:id="rId82"/>
    <p:sldId id="447" r:id="rId83"/>
    <p:sldId id="448" r:id="rId84"/>
    <p:sldId id="449" r:id="rId85"/>
    <p:sldId id="1005" r:id="rId86"/>
    <p:sldId id="1008" r:id="rId87"/>
    <p:sldId id="1010" r:id="rId88"/>
    <p:sldId id="1009" r:id="rId89"/>
    <p:sldId id="403" r:id="rId90"/>
    <p:sldId id="1011" r:id="rId91"/>
    <p:sldId id="1019" r:id="rId92"/>
    <p:sldId id="370" r:id="rId93"/>
    <p:sldId id="1015" r:id="rId94"/>
    <p:sldId id="1017" r:id="rId95"/>
    <p:sldId id="1018" r:id="rId96"/>
    <p:sldId id="1020" r:id="rId97"/>
    <p:sldId id="371" r:id="rId98"/>
    <p:sldId id="402" r:id="rId99"/>
    <p:sldId id="373" r:id="rId100"/>
    <p:sldId id="374" r:id="rId101"/>
    <p:sldId id="375" r:id="rId102"/>
    <p:sldId id="376" r:id="rId103"/>
    <p:sldId id="377" r:id="rId104"/>
    <p:sldId id="378" r:id="rId105"/>
    <p:sldId id="379" r:id="rId106"/>
    <p:sldId id="1021" r:id="rId107"/>
    <p:sldId id="1022" r:id="rId108"/>
    <p:sldId id="382" r:id="rId109"/>
    <p:sldId id="383" r:id="rId110"/>
    <p:sldId id="384" r:id="rId111"/>
    <p:sldId id="385" r:id="rId112"/>
    <p:sldId id="386" r:id="rId113"/>
    <p:sldId id="387" r:id="rId1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793"/>
  </p:normalViewPr>
  <p:slideViewPr>
    <p:cSldViewPr snapToObjects="1">
      <p:cViewPr varScale="1">
        <p:scale>
          <a:sx n="202" d="100"/>
          <a:sy n="202" d="100"/>
        </p:scale>
        <p:origin x="2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presProps" Target="presProps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viewProps" Target="viewProps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theme" Target="theme/theme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23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63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017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28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5335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0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559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83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85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42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561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135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872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186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935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452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463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7678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6628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313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198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33289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1938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34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731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934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01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681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519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072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300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887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2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7570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32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3570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2696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184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905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6469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6723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4070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2391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6202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077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30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6907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0946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3548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3619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7789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2260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3617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7604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3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77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32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77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048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39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22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023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775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486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70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409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00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194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5459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99445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98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92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0646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553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228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4125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24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598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3116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1561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4574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483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689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686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451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909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2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4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1803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668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6700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7469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76220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5030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9197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835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85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319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3511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3479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6778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5537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1448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5808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27331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798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7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6891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1836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9486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6476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3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9/23/21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8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900" i="1" dirty="0">
                <a:solidFill>
                  <a:schemeClr val="bg1"/>
                </a:solidFill>
              </a:rPr>
              <a:t>Lecture 3: ER, Relational, SQL (II)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8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8" r:id="rId1"/>
    <p:sldLayoutId id="2147493589" r:id="rId2"/>
    <p:sldLayoutId id="2147493590" r:id="rId3"/>
    <p:sldLayoutId id="2147493591" r:id="rId4"/>
    <p:sldLayoutId id="2147493592" r:id="rId5"/>
    <p:sldLayoutId id="2147493593" r:id="rId6"/>
    <p:sldLayoutId id="2147493594" r:id="rId7"/>
    <p:sldLayoutId id="2147493595" r:id="rId8"/>
    <p:sldLayoutId id="2147493596" r:id="rId9"/>
    <p:sldLayoutId id="2147493597" r:id="rId10"/>
    <p:sldLayoutId id="2147493598" r:id="rId11"/>
    <p:sldLayoutId id="214749359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7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1" r:id="rId1"/>
    <p:sldLayoutId id="2147493602" r:id="rId2"/>
    <p:sldLayoutId id="2147493603" r:id="rId3"/>
    <p:sldLayoutId id="2147493604" r:id="rId4"/>
    <p:sldLayoutId id="2147493605" r:id="rId5"/>
    <p:sldLayoutId id="2147493606" r:id="rId6"/>
    <p:sldLayoutId id="2147493607" r:id="rId7"/>
    <p:sldLayoutId id="2147493608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50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407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24" r:id="rId2"/>
    <p:sldLayoutId id="2147493625" r:id="rId3"/>
    <p:sldLayoutId id="2147493626" r:id="rId4"/>
    <p:sldLayoutId id="2147493627" r:id="rId5"/>
    <p:sldLayoutId id="2147493628" r:id="rId6"/>
    <p:sldLayoutId id="2147493629" r:id="rId7"/>
    <p:sldLayoutId id="2147493630" r:id="rId8"/>
    <p:sldLayoutId id="2147493631" r:id="rId9"/>
    <p:sldLayoutId id="2147493632" r:id="rId10"/>
    <p:sldLayoutId id="2147493633" r:id="rId11"/>
    <p:sldLayoutId id="214749363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6" r:id="rId1"/>
    <p:sldLayoutId id="2147493637" r:id="rId2"/>
    <p:sldLayoutId id="2147493638" r:id="rId3"/>
    <p:sldLayoutId id="2147493639" r:id="rId4"/>
    <p:sldLayoutId id="2147493640" r:id="rId5"/>
    <p:sldLayoutId id="2147493641" r:id="rId6"/>
    <p:sldLayoutId id="2147493642" r:id="rId7"/>
    <p:sldLayoutId id="2147493643" r:id="rId8"/>
    <p:sldLayoutId id="2147493644" r:id="rId9"/>
    <p:sldLayoutId id="2147493645" r:id="rId10"/>
    <p:sldLayoutId id="2147493646" r:id="rId11"/>
    <p:sldLayoutId id="21474936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Date_format_by_country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tabelo.com/blog/crow-s-foot-notation/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4776B-9773-7346-93A6-302F6142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5" y="513773"/>
            <a:ext cx="8153400" cy="41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138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8788" y="114300"/>
            <a:ext cx="6057900" cy="4572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788" y="825485"/>
            <a:ext cx="5624370" cy="3275409"/>
          </a:xfrm>
        </p:spPr>
        <p:txBody>
          <a:bodyPr/>
          <a:lstStyle/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602456" algn="l"/>
                <a:tab pos="1160860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002230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14737883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2434"/>
            <a:ext cx="5582621" cy="3657600"/>
          </a:xfrm>
        </p:spPr>
        <p:txBody>
          <a:bodyPr/>
          <a:lstStyle/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sz="6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  <a:p>
            <a:pPr>
              <a:buNone/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93329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802343" cy="367784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702523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0822"/>
            <a:ext cx="5668128" cy="520398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2314853" y="1381221"/>
            <a:ext cx="5143527" cy="20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with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_total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value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sum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),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dept_total_avg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value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value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from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dept_total_avg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dept_total.value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&gt;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dept_total_avg.value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41552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659946" cy="3541347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148212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4ED627-4C8B-E24B-AC05-12CEC176A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514350"/>
            <a:ext cx="3733800" cy="4114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Student-Professor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A student has exactly one advisor.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A professor advises 0, 1 or many students.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i="1" dirty="0" err="1"/>
              <a:t>advisor_uni</a:t>
            </a:r>
            <a:r>
              <a:rPr lang="en-US" sz="1200" dirty="0"/>
              <a:t> is the implementing foreign key.</a:t>
            </a:r>
            <a:endParaRPr lang="en-US" sz="1200" i="1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Section-Course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A course has at least 1 and perhaps many sections.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A section is a section of exactly one course.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 err="1"/>
              <a:t>course_no</a:t>
            </a:r>
            <a:r>
              <a:rPr lang="en-US" sz="1200" dirty="0"/>
              <a:t> is the implementing foreign key.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Student – Section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Ss logical many-to-many, but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There is not way to do with foreign keys.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/>
              <a:t>One row would need 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/>
              <a:t>“foreign keys” to multiple rows.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This requires an </a:t>
            </a:r>
            <a:r>
              <a:rPr lang="en-US" sz="1200" i="1" dirty="0"/>
              <a:t>Associative Entity.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Crow’s Foot is not a rigorous, formal standard.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Is an agreed pattern or set of conventions.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This diagram shows how I apply the conventions, with extensions.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17B6CB-EA7D-5142-9F6A-ECAAFE52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B5994-337C-D84C-85EC-0C657549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0"/>
            <a:ext cx="5033346" cy="34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9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Relational Algebra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2000" i="1" dirty="0">
                <a:solidFill>
                  <a:schemeClr val="bg1"/>
                </a:solidFill>
              </a:rPr>
              <a:t>I covered the required material in lecture 2</a:t>
            </a:r>
            <a:r>
              <a:rPr lang="en-US" altLang="en-US" sz="1400" i="1" dirty="0">
                <a:solidFill>
                  <a:schemeClr val="bg1"/>
                </a:solidFill>
              </a:rPr>
              <a:t>.</a:t>
            </a:r>
            <a:endParaRPr lang="en-US" altLang="en-US" sz="40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7A253B-A8C4-5746-9156-7A26F13D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41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SQL</a:t>
            </a:r>
          </a:p>
          <a:p>
            <a:pPr algn="ctr"/>
            <a:endParaRPr lang="en-US" altLang="en-US" sz="4000" i="1" dirty="0">
              <a:solidFill>
                <a:schemeClr val="bg1"/>
              </a:solidFill>
            </a:endParaRPr>
          </a:p>
          <a:p>
            <a:pPr algn="ctr"/>
            <a:r>
              <a:rPr lang="en-US" altLang="en-US" sz="2400" i="1" dirty="0">
                <a:solidFill>
                  <a:schemeClr val="bg1"/>
                </a:solidFill>
              </a:rPr>
              <a:t>I covered some concepts in lecture 2.</a:t>
            </a:r>
            <a:br>
              <a:rPr lang="en-US" altLang="en-US" sz="2400" i="1" dirty="0">
                <a:solidFill>
                  <a:schemeClr val="bg1"/>
                </a:solidFill>
              </a:rPr>
            </a:br>
            <a:r>
              <a:rPr lang="en-US" altLang="en-US" sz="2400" i="1" dirty="0">
                <a:solidFill>
                  <a:schemeClr val="bg1"/>
                </a:solidFill>
              </a:rPr>
              <a:t>I will cover additional ones here.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7A253B-A8C4-5746-9156-7A26F13D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1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89C114-C2A0-BA4D-9068-3107B040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B313-52B1-4F49-B7A9-23718763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46275"/>
            <a:ext cx="5324523" cy="1716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6F51D-1400-A140-A992-FB35360BE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58" y="514350"/>
            <a:ext cx="3376698" cy="3136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461A8-F601-EC4F-A6D1-A1B12F3C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2364774"/>
            <a:ext cx="3875160" cy="2035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CD853-FF1C-1449-BF87-9EF6D5983CE8}"/>
              </a:ext>
            </a:extLst>
          </p:cNvPr>
          <p:cNvSpPr txBox="1"/>
          <p:nvPr/>
        </p:nvSpPr>
        <p:spPr>
          <a:xfrm>
            <a:off x="4267200" y="3867150"/>
            <a:ext cx="3642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There are about 7 “standards” in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a lot of individual preferences.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2497D8-0298-1646-A643-BD450B3BE51C}"/>
              </a:ext>
            </a:extLst>
          </p:cNvPr>
          <p:cNvSpPr/>
          <p:nvPr/>
        </p:nvSpPr>
        <p:spPr>
          <a:xfrm>
            <a:off x="231227" y="44005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5"/>
              </a:rPr>
              <a:t>https://en.wikipedia.org/wiki/Date_format_by_country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934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116108-B992-CF4E-9D99-FED11ED2C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008" y="562829"/>
            <a:ext cx="3516679" cy="4038600"/>
          </a:xfrm>
        </p:spPr>
        <p:txBody>
          <a:bodyPr/>
          <a:lstStyle/>
          <a:p>
            <a:r>
              <a:rPr lang="en-US" sz="1600" dirty="0" err="1"/>
              <a:t>basic_view_info</a:t>
            </a:r>
            <a:r>
              <a:rPr lang="en-US" sz="1600" dirty="0"/>
              <a:t> and </a:t>
            </a:r>
            <a:r>
              <a:rPr lang="en-US" sz="1600" dirty="0" err="1"/>
              <a:t>rolled_up</a:t>
            </a:r>
            <a:r>
              <a:rPr lang="en-US" sz="1600" dirty="0"/>
              <a:t> are</a:t>
            </a:r>
            <a:br>
              <a:rPr lang="en-US" sz="1600" dirty="0"/>
            </a:br>
            <a:r>
              <a:rPr lang="en-US" sz="1600" dirty="0"/>
              <a:t>common table expressions (CTE)</a:t>
            </a:r>
          </a:p>
          <a:p>
            <a:r>
              <a:rPr lang="en-US" sz="1600" dirty="0"/>
              <a:t>CTEs</a:t>
            </a:r>
          </a:p>
          <a:p>
            <a:pPr lvl="1"/>
            <a:r>
              <a:rPr lang="en-US" sz="1400" dirty="0"/>
              <a:t>Make writing complex queries much easier</a:t>
            </a:r>
          </a:p>
          <a:p>
            <a:pPr lvl="1"/>
            <a:r>
              <a:rPr lang="en-US" sz="1400" dirty="0"/>
              <a:t>By breaking the large, complex query into</a:t>
            </a:r>
          </a:p>
          <a:p>
            <a:pPr lvl="1"/>
            <a:r>
              <a:rPr lang="en-US" sz="1400" dirty="0"/>
              <a:t>A set of manageable, independently implemented and tested queries.</a:t>
            </a:r>
          </a:p>
          <a:p>
            <a:r>
              <a:rPr lang="en-US" sz="1600" dirty="0"/>
              <a:t>You also see some other interesting stuff:</a:t>
            </a:r>
          </a:p>
          <a:p>
            <a:pPr lvl="1"/>
            <a:r>
              <a:rPr lang="en-US" sz="1400" dirty="0"/>
              <a:t>CASE statement.</a:t>
            </a:r>
          </a:p>
          <a:p>
            <a:pPr lvl="1"/>
            <a:r>
              <a:rPr lang="en-US" sz="1400" dirty="0"/>
              <a:t>Complex operations on columns to produced derived columns.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18E8D-7F35-3D40-BC79-3D0DD77B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Things in “Project”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70F7D-B17A-DB42-AEB1-E674807D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" y="552450"/>
            <a:ext cx="5548494" cy="4038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EE3024-EFC4-2C41-9CA5-B1BA50B35C68}"/>
              </a:ext>
            </a:extLst>
          </p:cNvPr>
          <p:cNvSpPr/>
          <p:nvPr/>
        </p:nvSpPr>
        <p:spPr>
          <a:xfrm>
            <a:off x="33109" y="742950"/>
            <a:ext cx="5548494" cy="25908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7749D-C1D7-8241-837D-5A8831AFF50B}"/>
              </a:ext>
            </a:extLst>
          </p:cNvPr>
          <p:cNvSpPr/>
          <p:nvPr/>
        </p:nvSpPr>
        <p:spPr>
          <a:xfrm>
            <a:off x="37312" y="3336246"/>
            <a:ext cx="5548494" cy="1064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0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Pandas</a:t>
            </a:r>
          </a:p>
          <a:p>
            <a:pPr algn="ctr"/>
            <a:endParaRPr lang="en-US" altLang="en-US" sz="40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7A253B-A8C4-5746-9156-7A26F13D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638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D7B866-0007-3646-91CA-77D14C844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0" y="552450"/>
            <a:ext cx="8839200" cy="40386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“pandas is a software library written for the Python programming language for data manipulation and analysis. In particular, it offers data structures and operations for manipulating numerical tables and time series.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... ...</a:t>
            </a:r>
          </a:p>
          <a:p>
            <a:pPr lvl="1">
              <a:spcBef>
                <a:spcPts val="0"/>
              </a:spcBef>
            </a:pPr>
            <a:r>
              <a:rPr lang="en-US" sz="1400" dirty="0" err="1"/>
              <a:t>DataFrame</a:t>
            </a:r>
            <a:r>
              <a:rPr lang="en-US" sz="1400" dirty="0"/>
              <a:t> object for data manipulation with integrated indexing.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Tools for reading and writing data between in-memory data structures and different file formats.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Data alignment and integrated handling of missing data.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Reshaping and pivoting of data sets.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Label-based slicing, fancy indexing, and </a:t>
            </a:r>
            <a:r>
              <a:rPr lang="en-US" sz="1400" dirty="0" err="1"/>
              <a:t>subsetting</a:t>
            </a:r>
            <a:r>
              <a:rPr lang="en-US" sz="1400" dirty="0"/>
              <a:t> of large data sets.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Data structure column insertion and deletion.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Group by engine allowing split-apply-combine operations on data sets.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Data set merging and joining.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Hierarchical axis indexing to work with high-dimensional data in a lower-dimensional data structure.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Time series-functionality: Date range generation[6] and frequency conversions, moving window statistics, moving window linear regressions, date shifting and lagging.</a:t>
            </a:r>
          </a:p>
          <a:p>
            <a:pPr lvl="1">
              <a:spcBef>
                <a:spcPts val="0"/>
              </a:spcBef>
            </a:pPr>
            <a:r>
              <a:rPr lang="en-US" sz="1400" dirty="0"/>
              <a:t>Provides data filtration.”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https://</a:t>
            </a:r>
            <a:r>
              <a:rPr lang="en-US" sz="1600" dirty="0" err="1"/>
              <a:t>en.wikipedia.org</a:t>
            </a:r>
            <a:r>
              <a:rPr lang="en-US" sz="1600" dirty="0"/>
              <a:t>/wiki/Pandas_(software)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2A2CF-97FF-9841-A338-979A6ADD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159914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4BDC14-F52B-D748-8941-32D8D6EED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590550"/>
            <a:ext cx="3657600" cy="4038600"/>
          </a:xfrm>
        </p:spPr>
        <p:txBody>
          <a:bodyPr/>
          <a:lstStyle/>
          <a:p>
            <a:r>
              <a:rPr lang="en-US" sz="1800" dirty="0"/>
              <a:t>Very Excel/Google Sheet like,</a:t>
            </a:r>
            <a:br>
              <a:rPr lang="en-US" sz="1800" dirty="0"/>
            </a:br>
            <a:r>
              <a:rPr lang="en-US" sz="1800" dirty="0"/>
              <a:t>but with</a:t>
            </a:r>
          </a:p>
          <a:p>
            <a:pPr lvl="1"/>
            <a:r>
              <a:rPr lang="en-US" sz="1600" dirty="0"/>
              <a:t>Integration with Python and libraries.</a:t>
            </a:r>
          </a:p>
          <a:p>
            <a:pPr lvl="1"/>
            <a:r>
              <a:rPr lang="en-US" sz="1600" dirty="0"/>
              <a:t>Some very powerful features.</a:t>
            </a:r>
            <a:br>
              <a:rPr lang="en-US" sz="1600" dirty="0"/>
            </a:br>
            <a:endParaRPr lang="en-US" sz="1600" dirty="0"/>
          </a:p>
          <a:p>
            <a:r>
              <a:rPr lang="en-US" sz="1800" dirty="0"/>
              <a:t>Also has basic SQL like functions.</a:t>
            </a:r>
          </a:p>
          <a:p>
            <a:endParaRPr lang="en-US" sz="1800" dirty="0"/>
          </a:p>
          <a:p>
            <a:r>
              <a:rPr lang="en-US" sz="1800" dirty="0"/>
              <a:t>The ability to read from and right to many data sources.</a:t>
            </a:r>
          </a:p>
          <a:p>
            <a:endParaRPr lang="en-US" sz="1800" dirty="0"/>
          </a:p>
          <a:p>
            <a:r>
              <a:rPr lang="en-US" sz="1800" dirty="0"/>
              <a:t>We will periodically cover details.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92A3B4-F33E-5840-B115-B9A585F9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54E89-A519-5847-A36E-0B68AE9F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0"/>
            <a:ext cx="5314500" cy="33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1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92A3B4-F33E-5840-B115-B9A585F9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8B9D7-0357-E843-8771-FFD0C2D7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9144000" cy="3685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E2402B-ADD7-C44E-94A7-642DA796FDF9}"/>
              </a:ext>
            </a:extLst>
          </p:cNvPr>
          <p:cNvSpPr/>
          <p:nvPr/>
        </p:nvSpPr>
        <p:spPr>
          <a:xfrm>
            <a:off x="962584" y="4188861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https://www.plus2net.com/python/pandas-input-</a:t>
            </a:r>
            <a:r>
              <a:rPr lang="en-US" dirty="0" err="1"/>
              <a:t>output.php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8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211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866163-372D-0941-B913-5414A8444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815EC3-11FA-384D-B637-9090EBDD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Back to Notebook</a:t>
            </a:r>
          </a:p>
        </p:txBody>
      </p:sp>
    </p:spTree>
    <p:extLst>
      <p:ext uri="{BB962C8B-B14F-4D97-AF65-F5344CB8AC3E}">
        <p14:creationId xmlns:p14="http://schemas.microsoft.com/office/powerpoint/2010/main" val="3133801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Some Practical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ER Modeling and DDL</a:t>
            </a:r>
          </a:p>
          <a:p>
            <a:pPr algn="ctr"/>
            <a:endParaRPr lang="en-US" altLang="en-US" sz="40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7A253B-A8C4-5746-9156-7A26F13D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41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621C17-2553-6E4F-94EF-6D971F25F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  <a:p>
            <a:pPr lvl="1"/>
            <a:r>
              <a:rPr lang="en-US" dirty="0"/>
              <a:t>Course with complex course ID.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Instructor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endParaRPr lang="en-US" dirty="0"/>
          </a:p>
          <a:p>
            <a:r>
              <a:rPr lang="en-US" dirty="0"/>
              <a:t>Do ER (live) diagram in </a:t>
            </a:r>
            <a:r>
              <a:rPr lang="en-US" dirty="0" err="1"/>
              <a:t>Lucidchart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Do schema creation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DataGrip</a:t>
            </a:r>
            <a:endParaRPr lang="en-US" dirty="0"/>
          </a:p>
          <a:p>
            <a:pPr lvl="1"/>
            <a:r>
              <a:rPr lang="en-US" dirty="0"/>
              <a:t>Show copying statements int the notebook.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5C452A-F954-2842-9DE2-3153D28D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</p:txBody>
      </p:sp>
      <p:pic>
        <p:nvPicPr>
          <p:cNvPr id="1026" name="Picture 2" descr="You&amp;#39;ll Never Guess What &amp;quot;Darth Vader&amp;quot; Actually Means!">
            <a:extLst>
              <a:ext uri="{FF2B5EF4-FFF2-40B4-BE49-F238E27FC236}">
                <a16:creationId xmlns:a16="http://schemas.microsoft.com/office/drawing/2014/main" id="{D4220864-07A0-C548-AAED-95820298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57" y="514350"/>
            <a:ext cx="403013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094FD-FF0A-534F-A2AB-DE1E29171F1D}"/>
              </a:ext>
            </a:extLst>
          </p:cNvPr>
          <p:cNvSpPr txBox="1"/>
          <p:nvPr/>
        </p:nvSpPr>
        <p:spPr>
          <a:xfrm>
            <a:off x="5029200" y="666750"/>
            <a:ext cx="1546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 laughing</a:t>
            </a:r>
            <a:br>
              <a:rPr lang="en-US" sz="2000" b="1" dirty="0"/>
            </a:br>
            <a:r>
              <a:rPr lang="en-US" sz="2000" b="1" dirty="0"/>
              <a:t>when I make</a:t>
            </a:r>
          </a:p>
          <a:p>
            <a:r>
              <a:rPr lang="en-US" sz="2000" b="1" dirty="0"/>
              <a:t>mistakes!</a:t>
            </a:r>
          </a:p>
        </p:txBody>
      </p:sp>
    </p:spTree>
    <p:extLst>
      <p:ext uri="{BB962C8B-B14F-4D97-AF65-F5344CB8AC3E}">
        <p14:creationId xmlns:p14="http://schemas.microsoft.com/office/powerpoint/2010/main" val="1598895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85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174-B733-164C-84A7-E23F3049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updates and information.</a:t>
            </a:r>
          </a:p>
          <a:p>
            <a:endParaRPr lang="en-US" dirty="0"/>
          </a:p>
          <a:p>
            <a:r>
              <a:rPr lang="en-US" dirty="0"/>
              <a:t>Covering material (out of planned lecture order) necessary for HW 1.</a:t>
            </a:r>
          </a:p>
          <a:p>
            <a:endParaRPr lang="en-US" dirty="0"/>
          </a:p>
          <a:p>
            <a:r>
              <a:rPr lang="en-US" dirty="0"/>
              <a:t>ER modeling, notation and clarifying some concepts.</a:t>
            </a:r>
          </a:p>
          <a:p>
            <a:endParaRPr lang="en-US" dirty="0"/>
          </a:p>
          <a:p>
            <a:r>
              <a:rPr lang="en-US" dirty="0"/>
              <a:t>A little more relational algebra and the dreaded “</a:t>
            </a:r>
            <a:r>
              <a:rPr lang="en-US" dirty="0" err="1"/>
              <a:t>RelaX</a:t>
            </a:r>
            <a:r>
              <a:rPr lang="en-US" dirty="0"/>
              <a:t> Calculator.”</a:t>
            </a:r>
          </a:p>
          <a:p>
            <a:endParaRPr lang="en-US" dirty="0"/>
          </a:p>
          <a:p>
            <a:r>
              <a:rPr lang="en-US" dirty="0"/>
              <a:t>Diving deeper into SQL and applications.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7F2C5B-01D9-0D4F-8F9D-399CAE5A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73364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3" cy="240110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F1B9C-445C-B44E-BA2F-CB8D7EE3F6F2}"/>
              </a:ext>
            </a:extLst>
          </p:cNvPr>
          <p:cNvSpPr txBox="1"/>
          <p:nvPr/>
        </p:nvSpPr>
        <p:spPr>
          <a:xfrm>
            <a:off x="533400" y="4019550"/>
            <a:ext cx="752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Assignment and rename can act a little wonky when using the calculator.</a:t>
            </a:r>
          </a:p>
        </p:txBody>
      </p:sp>
    </p:spTree>
    <p:extLst>
      <p:ext uri="{BB962C8B-B14F-4D97-AF65-F5344CB8AC3E}">
        <p14:creationId xmlns:p14="http://schemas.microsoft.com/office/powerpoint/2010/main" val="1739104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2556"/>
            <a:ext cx="5762394" cy="349838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5627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48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accent1"/>
                </a:solidFill>
              </a:rPr>
              <a:t>Some More SQL</a:t>
            </a:r>
            <a:endParaRPr lang="en-US" altLang="en-US" sz="1600" i="1" dirty="0">
              <a:solidFill>
                <a:schemeClr val="accent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accent1"/>
                </a:solidFill>
              </a:rPr>
              <a:pPr>
                <a:lnSpc>
                  <a:spcPts val="2400"/>
                </a:lnSpc>
              </a:pPr>
              <a:t>33</a:t>
            </a:fld>
            <a:r>
              <a:rPr lang="en-US" altLang="en-US" sz="800" b="1" dirty="0">
                <a:solidFill>
                  <a:schemeClr val="accent1"/>
                </a:solidFill>
              </a:rPr>
              <a:t> </a:t>
            </a:r>
            <a:r>
              <a:rPr lang="en-US" altLang="en-US" sz="800" dirty="0">
                <a:solidFill>
                  <a:schemeClr val="accent1"/>
                </a:solidFill>
              </a:rPr>
              <a:t>|</a:t>
            </a:r>
            <a:r>
              <a:rPr lang="en-US" altLang="en-US" sz="800" b="1" dirty="0">
                <a:solidFill>
                  <a:schemeClr val="accent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17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Types and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9428D2A-A895-0147-878C-C68D513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5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888043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210" y="122635"/>
            <a:ext cx="5448300" cy="4143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6545"/>
            <a:ext cx="5583788" cy="3646884"/>
          </a:xfrm>
        </p:spPr>
        <p:txBody>
          <a:bodyPr/>
          <a:lstStyle/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57B3-5F41-7F4F-A5BA-9844EF82185A}"/>
              </a:ext>
            </a:extLst>
          </p:cNvPr>
          <p:cNvSpPr txBox="1"/>
          <p:nvPr/>
        </p:nvSpPr>
        <p:spPr>
          <a:xfrm>
            <a:off x="502611" y="3714750"/>
            <a:ext cx="698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All implementations of SQL support a common core, but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have proprietary extensions: operators on types, additional types.</a:t>
            </a:r>
          </a:p>
        </p:txBody>
      </p:sp>
    </p:spTree>
    <p:extLst>
      <p:ext uri="{BB962C8B-B14F-4D97-AF65-F5344CB8AC3E}">
        <p14:creationId xmlns:p14="http://schemas.microsoft.com/office/powerpoint/2010/main" val="3754525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722445" cy="2901267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54B5-BA96-FE41-9C7A-CCCEE99653F4}"/>
              </a:ext>
            </a:extLst>
          </p:cNvPr>
          <p:cNvSpPr txBox="1"/>
          <p:nvPr/>
        </p:nvSpPr>
        <p:spPr>
          <a:xfrm>
            <a:off x="367483" y="3181350"/>
            <a:ext cx="84090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CLOBs and BLOBs are very uncommon.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 applications keep documents, images, CAD files, etc. in “block/object storage.”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database contains just the hyperlinks to the files/content.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see some examples when we talk about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077064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90825-0982-6B43-83D4-56D601F1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852015"/>
            <a:ext cx="4247138" cy="123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8599-C0A5-2A4C-AAA3-2DC148F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07348"/>
            <a:ext cx="3721657" cy="412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E00E8-71AE-9F46-9D3C-E7427BF7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8" y="2090265"/>
            <a:ext cx="4654604" cy="2373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E29FF-A310-594F-90E9-D2092565A1A8}"/>
              </a:ext>
            </a:extLst>
          </p:cNvPr>
          <p:cNvSpPr/>
          <p:nvPr/>
        </p:nvSpPr>
        <p:spPr>
          <a:xfrm>
            <a:off x="3661557" y="1590148"/>
            <a:ext cx="129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 complete.</a:t>
            </a:r>
          </a:p>
        </p:txBody>
      </p:sp>
    </p:spTree>
    <p:extLst>
      <p:ext uri="{BB962C8B-B14F-4D97-AF65-F5344CB8AC3E}">
        <p14:creationId xmlns:p14="http://schemas.microsoft.com/office/powerpoint/2010/main" val="2980173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Pretty good, concise place to find information about MySQL.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dev.mysql.com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/doc/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refman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/8.0/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/data-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types.html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4444F-1BDD-F243-A537-957787BD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1" y="829292"/>
            <a:ext cx="4347359" cy="2872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2135-D8F3-4C4A-9B77-551E214E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29" y="558901"/>
            <a:ext cx="4284235" cy="3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F9F4B-39B0-BE46-9BF1-35C25CC6A9B2}"/>
              </a:ext>
            </a:extLst>
          </p:cNvPr>
          <p:cNvSpPr txBox="1"/>
          <p:nvPr/>
        </p:nvSpPr>
        <p:spPr>
          <a:xfrm>
            <a:off x="172570" y="4099744"/>
            <a:ext cx="754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These lists are not complete for the basic groups, and there are some advanced types (JSON, Spatial).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learn all of this by practicing, trial and error, etc.</a:t>
            </a:r>
          </a:p>
        </p:txBody>
      </p:sp>
    </p:spTree>
    <p:extLst>
      <p:ext uri="{BB962C8B-B14F-4D97-AF65-F5344CB8AC3E}">
        <p14:creationId xmlns:p14="http://schemas.microsoft.com/office/powerpoint/2010/main" val="410940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Course Information and Updates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763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03018"/>
            <a:ext cx="5729102" cy="3486102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5133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575962" cy="3284934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416844" algn="l"/>
                <a:tab pos="1802606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03375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525CA-CA22-3544-BC3E-B267FC3A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98384"/>
            <a:ext cx="2126991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8EB2-C3AA-2F44-91E7-67117409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460534"/>
            <a:ext cx="1990779" cy="226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3923-E9B2-EC4F-86B5-2CA78640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90" y="498384"/>
            <a:ext cx="2513907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FD21-1866-8A4D-AE81-D7A0DDF1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78" y="498384"/>
            <a:ext cx="2514631" cy="401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FF8FF-E38F-3344-BE99-8BC1C5911135}"/>
              </a:ext>
            </a:extLst>
          </p:cNvPr>
          <p:cNvSpPr txBox="1"/>
          <p:nvPr/>
        </p:nvSpPr>
        <p:spPr>
          <a:xfrm>
            <a:off x="2362200" y="4142203"/>
            <a:ext cx="362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Almost all programming languages have similar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function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4075089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0A0D0-58A4-0E40-A897-E174B751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learn all of these functions?</a:t>
            </a:r>
          </a:p>
          <a:p>
            <a:r>
              <a:rPr lang="en-US" dirty="0"/>
              <a:t>Well, “How do I get to Carnegie Hall?”</a:t>
            </a:r>
          </a:p>
          <a:p>
            <a:r>
              <a:rPr lang="en-US" dirty="0"/>
              <a:t>“Practice.”</a:t>
            </a:r>
          </a:p>
          <a:p>
            <a:endParaRPr lang="en-US" dirty="0"/>
          </a:p>
          <a:p>
            <a:r>
              <a:rPr lang="en-US" dirty="0"/>
              <a:t>Switch to notebook.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843062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BBFC4-7EF3-CB42-9374-6B7801D4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SQL Data Types:</a:t>
            </a:r>
          </a:p>
          <a:p>
            <a:pPr lvl="1"/>
            <a:r>
              <a:rPr lang="en-US" sz="1600" dirty="0"/>
              <a:t>There is a common, standard core set of data types that all SQL implementations support.</a:t>
            </a:r>
          </a:p>
          <a:p>
            <a:pPr lvl="1"/>
            <a:r>
              <a:rPr lang="en-US" sz="1600" dirty="0"/>
              <a:t>Most SQL implementations have additional types and extensions.</a:t>
            </a:r>
          </a:p>
          <a:p>
            <a:r>
              <a:rPr lang="en-US" sz="1800" dirty="0"/>
              <a:t>Functions on Data Types:</a:t>
            </a:r>
          </a:p>
          <a:p>
            <a:pPr lvl="1"/>
            <a:r>
              <a:rPr lang="en-US" sz="1600" dirty="0"/>
              <a:t>There is a common, standard core set of functions for each data type that all SQL implementations support.</a:t>
            </a:r>
          </a:p>
          <a:p>
            <a:pPr lvl="1"/>
            <a:r>
              <a:rPr lang="en-US" sz="1600" dirty="0"/>
              <a:t>Most SQL implementations have additional functions and extensions.</a:t>
            </a:r>
          </a:p>
          <a:p>
            <a:r>
              <a:rPr lang="en-US" sz="1800" dirty="0"/>
              <a:t>I do not expect you to memorize the types, functions, etc.</a:t>
            </a:r>
            <a:br>
              <a:rPr lang="en-US" sz="1800" dirty="0"/>
            </a:br>
            <a:r>
              <a:rPr lang="en-US" sz="1800" dirty="0"/>
              <a:t>You can look them up, play with them, ... On homework assignments and exams.</a:t>
            </a:r>
          </a:p>
          <a:p>
            <a:r>
              <a:rPr lang="en-US" sz="1800" dirty="0"/>
              <a:t>We saw some interesting additional features that we will cover later in this lecture:</a:t>
            </a:r>
          </a:p>
          <a:p>
            <a:pPr lvl="1"/>
            <a:r>
              <a:rPr lang="en-US" sz="1600" dirty="0"/>
              <a:t>GROUP BY</a:t>
            </a:r>
          </a:p>
          <a:p>
            <a:pPr lvl="1"/>
            <a:r>
              <a:rPr lang="en-US" sz="1600" dirty="0"/>
              <a:t>ORDER BY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40845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147596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641658" cy="3064288"/>
          </a:xfrm>
        </p:spPr>
        <p:txBody>
          <a:bodyPr/>
          <a:lstStyle/>
          <a:p>
            <a:pPr>
              <a:tabLst>
                <a:tab pos="679847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679847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C193D-2D18-5C46-90BD-7BB464DB1964}"/>
              </a:ext>
            </a:extLst>
          </p:cNvPr>
          <p:cNvSpPr txBox="1"/>
          <p:nvPr/>
        </p:nvSpPr>
        <p:spPr>
          <a:xfrm>
            <a:off x="1143000" y="3310570"/>
            <a:ext cx="6992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Show notebook for order by example.</a:t>
            </a:r>
          </a:p>
        </p:txBody>
      </p:sp>
    </p:spTree>
    <p:extLst>
      <p:ext uri="{BB962C8B-B14F-4D97-AF65-F5344CB8AC3E}">
        <p14:creationId xmlns:p14="http://schemas.microsoft.com/office/powerpoint/2010/main" val="1964406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INSERT, UPDATE, DELETE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439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C49406-0784-7348-8F3B-495141969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8839200" cy="4038600"/>
          </a:xfrm>
        </p:spPr>
        <p:txBody>
          <a:bodyPr/>
          <a:lstStyle/>
          <a:p>
            <a:r>
              <a:rPr lang="en-US" sz="1800" dirty="0"/>
              <a:t>There seems to be unprecedented demand for CS course.</a:t>
            </a:r>
          </a:p>
          <a:p>
            <a:pPr lvl="1"/>
            <a:r>
              <a:rPr lang="en-US" sz="1600" dirty="0"/>
              <a:t>This section of W4111’s enrollment cap has gone from:</a:t>
            </a:r>
          </a:p>
          <a:p>
            <a:pPr lvl="2"/>
            <a:r>
              <a:rPr lang="en-US" sz="1400" dirty="0"/>
              <a:t>200 to</a:t>
            </a:r>
          </a:p>
          <a:p>
            <a:pPr lvl="2"/>
            <a:r>
              <a:rPr lang="en-US" sz="1400" dirty="0"/>
              <a:t>250 to</a:t>
            </a:r>
          </a:p>
          <a:p>
            <a:pPr lvl="2"/>
            <a:r>
              <a:rPr lang="en-US" sz="1400" dirty="0"/>
              <a:t>320</a:t>
            </a:r>
          </a:p>
          <a:p>
            <a:pPr lvl="1"/>
            <a:r>
              <a:rPr lang="en-US" sz="1600" dirty="0"/>
              <a:t>The department approved and enrolled approx. 115 students in the class in the past seven days.</a:t>
            </a:r>
          </a:p>
          <a:p>
            <a:r>
              <a:rPr lang="en-US" sz="1800" dirty="0"/>
              <a:t>This section of W4111 </a:t>
            </a:r>
            <a:r>
              <a:rPr lang="en-US" sz="1800" b="1" dirty="0"/>
              <a:t>is not a hybrid</a:t>
            </a:r>
            <a:r>
              <a:rPr lang="en-US" sz="1800" dirty="0"/>
              <a:t> class </a:t>
            </a:r>
            <a:r>
              <a:rPr lang="en-US" sz="1800" dirty="0">
                <a:sym typeface="Wingdings" pitchFamily="2" charset="2"/>
              </a:rPr>
              <a:t> Guidance was do not record lectures.</a:t>
            </a:r>
          </a:p>
          <a:p>
            <a:pPr lvl="1"/>
            <a:r>
              <a:rPr lang="en-US" sz="1600" dirty="0">
                <a:sym typeface="Wingdings" pitchFamily="2" charset="2"/>
              </a:rPr>
              <a:t>But, we then received guidance to accommodate students </a:t>
            </a:r>
            <a:r>
              <a:rPr lang="en-US" sz="1600" b="1" dirty="0">
                <a:sym typeface="Wingdings" pitchFamily="2" charset="2"/>
              </a:rPr>
              <a:t>with reasons </a:t>
            </a:r>
            <a:r>
              <a:rPr lang="en-US" sz="1600" dirty="0">
                <a:sym typeface="Wingdings" pitchFamily="2" charset="2"/>
              </a:rPr>
              <a:t>for missing class, e.g. COVID diagnosis, quarantine, ... ...</a:t>
            </a:r>
          </a:p>
          <a:p>
            <a:pPr lvl="1"/>
            <a:r>
              <a:rPr lang="en-US" sz="1600" dirty="0">
                <a:sym typeface="Wingdings" pitchFamily="2" charset="2"/>
              </a:rPr>
              <a:t>I do not believe that I should be determining valid reasons for absence. </a:t>
            </a:r>
          </a:p>
          <a:p>
            <a:r>
              <a:rPr lang="en-US" sz="1600" dirty="0">
                <a:sym typeface="Wingdings" pitchFamily="2" charset="2"/>
              </a:rPr>
              <a:t>Impact:</a:t>
            </a:r>
          </a:p>
          <a:p>
            <a:pPr lvl="1"/>
            <a:r>
              <a:rPr lang="en-US" sz="1400" dirty="0">
                <a:sym typeface="Wingdings" pitchFamily="2" charset="2"/>
              </a:rPr>
              <a:t>I am waiving HW 0 submission.</a:t>
            </a:r>
          </a:p>
          <a:p>
            <a:pPr lvl="1"/>
            <a:r>
              <a:rPr lang="en-US" sz="1400" dirty="0">
                <a:sym typeface="Wingdings" pitchFamily="2" charset="2"/>
              </a:rPr>
              <a:t>I am delaying HW 1 to 29-Sep. This will reduce time between following homework assignments.</a:t>
            </a:r>
          </a:p>
          <a:p>
            <a:pPr lvl="1"/>
            <a:r>
              <a:rPr lang="en-US" sz="1400" dirty="0">
                <a:sym typeface="Wingdings" pitchFamily="2" charset="2"/>
              </a:rPr>
              <a:t>I will record lectures on Zoom and make available to all students. I did not record lecture 1.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2B969-FD65-7940-A6E0-08856B7F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 and Updates</a:t>
            </a:r>
          </a:p>
        </p:txBody>
      </p:sp>
    </p:spTree>
    <p:extLst>
      <p:ext uri="{BB962C8B-B14F-4D97-AF65-F5344CB8AC3E}">
        <p14:creationId xmlns:p14="http://schemas.microsoft.com/office/powerpoint/2010/main" val="495380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delete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&lt; (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from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6371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864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A688CF-5430-FE46-BD7B-4E2E49E3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INSERT, UPDATE and DELETE are pretty straightforward.</a:t>
            </a:r>
          </a:p>
          <a:p>
            <a:r>
              <a:rPr lang="en-US" sz="1800" dirty="0"/>
              <a:t>UPDATE and DELETE are very similar to SELECT</a:t>
            </a:r>
          </a:p>
          <a:p>
            <a:pPr lvl="1"/>
            <a:r>
              <a:rPr lang="en-US" sz="1600" dirty="0"/>
              <a:t>WHERE clause specifies which rows are affected.</a:t>
            </a:r>
          </a:p>
          <a:p>
            <a:pPr lvl="1"/>
            <a:r>
              <a:rPr lang="en-US" sz="1600" dirty="0"/>
              <a:t>The SELECT choose the columns to return.</a:t>
            </a:r>
          </a:p>
          <a:p>
            <a:pPr lvl="1"/>
            <a:r>
              <a:rPr lang="en-US" sz="1600" dirty="0"/>
              <a:t>The SET clause chooses and changes columns.</a:t>
            </a:r>
          </a:p>
          <a:p>
            <a:pPr lvl="1"/>
            <a:r>
              <a:rPr lang="en-US" sz="1600" dirty="0"/>
              <a:t>DELETE just removes the specified rows.</a:t>
            </a:r>
          </a:p>
          <a:p>
            <a:r>
              <a:rPr lang="en-US" sz="1800" dirty="0"/>
              <a:t>INSERT, UPDATE and DELETE changes must not violate constraints, e.g.</a:t>
            </a:r>
          </a:p>
          <a:p>
            <a:pPr lvl="1"/>
            <a:r>
              <a:rPr lang="en-US" sz="1600" dirty="0"/>
              <a:t>INSERT a row that causes a duplicate key.</a:t>
            </a:r>
          </a:p>
          <a:p>
            <a:pPr lvl="1"/>
            <a:r>
              <a:rPr lang="en-US" sz="1600" dirty="0"/>
              <a:t>DELETE a referenced (target) foreign key.</a:t>
            </a:r>
          </a:p>
          <a:p>
            <a:pPr lvl="1"/>
            <a:r>
              <a:rPr lang="en-US" sz="1600" dirty="0"/>
              <a:t>UPDATE columns that create a duplicate key.</a:t>
            </a:r>
          </a:p>
          <a:p>
            <a:pPr lvl="1"/>
            <a:r>
              <a:rPr lang="en-US" sz="1600" dirty="0"/>
              <a:t>INSERT values do not include all NOT NULL columns.</a:t>
            </a:r>
          </a:p>
          <a:p>
            <a:r>
              <a:rPr lang="en-US" sz="1800" dirty="0"/>
              <a:t>I am not going to do example now, but you have seen and will see me do examples in the context of larger examples.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F117B-D7DD-F14F-B526-E29E00E4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58837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FC08FDF-BAF3-8243-9AF2-AF7A9CCE3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Covering Material Required for HW 1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(Out of syllabus planned order)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025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CA71A0F-941E-8148-89D3-382B98F78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179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also hear terms like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-join, theta join, semi-join,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1804279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381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166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ER Modeling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br>
              <a:rPr lang="en-US" altLang="en-US" sz="4000" i="1" dirty="0">
                <a:solidFill>
                  <a:schemeClr val="bg1"/>
                </a:solidFill>
              </a:rPr>
            </a:br>
            <a:endParaRPr lang="en-US" altLang="en-US" sz="40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D7A253B-A8C4-5746-9156-7A26F13D2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3: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69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293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1521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0152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4247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248283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3746935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8471111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187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Set Operations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638FD12-95EE-6A4D-A1E4-CACADC89A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931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4B3A9A-AABD-FD41-A0A0-F308D8A93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B22655-FF7D-EB49-9445-7F5484F8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9E9B-0C24-4449-9FB0-2DC73669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3233"/>
            <a:ext cx="8077200" cy="41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4719B9-DD45-CC42-BDB6-B41AF29ED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aspects to entity-entity relationships. HW 1 requires understanding two aspects:</a:t>
            </a:r>
          </a:p>
          <a:p>
            <a:pPr lvl="1"/>
            <a:r>
              <a:rPr lang="en-US" dirty="0"/>
              <a:t>Cardinality</a:t>
            </a:r>
          </a:p>
          <a:p>
            <a:pPr lvl="1"/>
            <a:r>
              <a:rPr lang="en-US" dirty="0"/>
              <a:t>Mandatory/Optional (also known as partial participation, total participation)</a:t>
            </a:r>
          </a:p>
          <a:p>
            <a:pPr lvl="1"/>
            <a:endParaRPr lang="en-US" dirty="0"/>
          </a:p>
          <a:p>
            <a:r>
              <a:rPr lang="en-US" dirty="0"/>
              <a:t>There is a great on-line tutorial if you need to refresh your memory and get additional information.</a:t>
            </a:r>
            <a:br>
              <a:rPr lang="en-US" dirty="0"/>
            </a:br>
            <a:r>
              <a:rPr lang="en-US" u="sng" dirty="0">
                <a:hlinkClick r:id="rId2"/>
              </a:rPr>
              <a:t>https://www.vertabelo.com/blog/crow-s-foot-notation/</a:t>
            </a:r>
            <a:endParaRPr lang="en-US" u="sng" dirty="0"/>
          </a:p>
          <a:p>
            <a:endParaRPr lang="en-US" u="sng" dirty="0"/>
          </a:p>
          <a:p>
            <a:r>
              <a:rPr lang="en-US" dirty="0"/>
              <a:t>There are several other notations.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17949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 (Cont.)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9820"/>
            <a:ext cx="5735760" cy="2735485"/>
          </a:xfrm>
        </p:spPr>
        <p:txBody>
          <a:bodyPr/>
          <a:lstStyle/>
          <a:p>
            <a:r>
              <a:rPr lang="en-US" altLang="en-US" dirty="0"/>
              <a:t>Set operations </a:t>
            </a:r>
            <a:r>
              <a:rPr lang="en-US" altLang="en-US" b="1" dirty="0">
                <a:solidFill>
                  <a:srgbClr val="002060"/>
                </a:solidFill>
              </a:rPr>
              <a:t>union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rgbClr val="002060"/>
                </a:solidFill>
              </a:rPr>
              <a:t>intersect</a:t>
            </a:r>
            <a:r>
              <a:rPr lang="en-US" altLang="en-US" b="1" dirty="0"/>
              <a:t>,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except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Each of the above operations automatically eliminates duplicates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To retain all duplicates use the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union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,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intersect all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except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.</a:t>
            </a:r>
            <a:b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</a:b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3EB5F-5971-E34B-8175-B0D591D75A4C}"/>
              </a:ext>
            </a:extLst>
          </p:cNvPr>
          <p:cNvSpPr txBox="1"/>
          <p:nvPr/>
        </p:nvSpPr>
        <p:spPr>
          <a:xfrm>
            <a:off x="596969" y="2559642"/>
            <a:ext cx="79500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implementing a project can have duplicate rows. If you do not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want duplicates, you must use the DISTINCT key word.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UNION behaves the other way. It removes duplicates. If you want to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keep the duplicates, you have to select UNION ALL.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SQL engines do not implement INTERSECT and/or EXCEPT,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 function with subqueries, which we will cover soon.</a:t>
            </a:r>
          </a:p>
        </p:txBody>
      </p:sp>
    </p:spTree>
    <p:extLst>
      <p:ext uri="{BB962C8B-B14F-4D97-AF65-F5344CB8AC3E}">
        <p14:creationId xmlns:p14="http://schemas.microsoft.com/office/powerpoint/2010/main" val="35151532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1531"/>
            <a:ext cx="5751386" cy="3677841"/>
          </a:xfrm>
        </p:spPr>
        <p:txBody>
          <a:bodyPr/>
          <a:lstStyle/>
          <a:p>
            <a:r>
              <a:rPr lang="en-US" altLang="en-US" dirty="0"/>
              <a:t>Find courses that ran in Fall 2017 or in Spring 2018</a:t>
            </a:r>
          </a:p>
          <a:p>
            <a:pPr marL="0" indent="0">
              <a:buNone/>
            </a:pPr>
            <a:r>
              <a:rPr lang="en-US" altLang="en-US" dirty="0"/>
              <a:t>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union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and in Spring 2018</a:t>
            </a:r>
          </a:p>
          <a:p>
            <a:pPr marL="0" indent="0">
              <a:buNone/>
            </a:pPr>
            <a:r>
              <a:rPr lang="en-US" altLang="en-US" dirty="0"/>
              <a:t>         </a:t>
            </a:r>
            <a:r>
              <a:rPr lang="en-US" altLang="en-US" sz="1500" dirty="0"/>
              <a:t>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intersect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but not in Spring 2018</a:t>
            </a:r>
          </a:p>
          <a:p>
            <a:pPr marL="0" indent="0">
              <a:buNone/>
            </a:pPr>
            <a:r>
              <a:rPr lang="en-US" altLang="en-US" sz="1500" dirty="0"/>
              <a:t>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except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05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62624-288D-9F49-8C9B-172DD2A7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0" y="3841931"/>
            <a:ext cx="8839200" cy="634819"/>
          </a:xfrm>
        </p:spPr>
        <p:txBody>
          <a:bodyPr/>
          <a:lstStyle/>
          <a:p>
            <a:r>
              <a:rPr lang="en-US" sz="1600" dirty="0"/>
              <a:t>UNION vs JOIN can be confusing. Basically, </a:t>
            </a:r>
          </a:p>
          <a:p>
            <a:pPr lvl="1"/>
            <a:r>
              <a:rPr lang="en-US" sz="1400" dirty="0"/>
              <a:t>JOIN puts the tables together “side by side.”</a:t>
            </a:r>
          </a:p>
          <a:p>
            <a:pPr lvl="1"/>
            <a:r>
              <a:rPr lang="en-US" sz="1400" dirty="0"/>
              <a:t>Union puts the tables together “one on top of the </a:t>
            </a:r>
            <a:r>
              <a:rPr lang="en-US" sz="1400" dirty="0" err="1"/>
              <a:t>oter</a:t>
            </a:r>
            <a:r>
              <a:rPr lang="en-US" sz="1400" dirty="0"/>
              <a:t>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A0409-8DA2-C34F-BA5B-87CA012C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and UNION – A Final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BBF7E-E2F4-EE40-957A-17A63425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666750"/>
            <a:ext cx="3898446" cy="242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6648C-D5E1-E840-B582-C060B906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724" y="666750"/>
            <a:ext cx="4077706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242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Sub-Query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767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5562600" y="3181350"/>
            <a:ext cx="3508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This is a little cryptic.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think I know what they mean.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some operations we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will see later in the material,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e.g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IN, EXISTS, ... ...</a:t>
            </a:r>
          </a:p>
        </p:txBody>
      </p:sp>
    </p:spTree>
    <p:extLst>
      <p:ext uri="{BB962C8B-B14F-4D97-AF65-F5344CB8AC3E}">
        <p14:creationId xmlns:p14="http://schemas.microsoft.com/office/powerpoint/2010/main" val="1882376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B52A7-B09C-2043-A05B-5FB6CF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77" y="2419350"/>
            <a:ext cx="2216150" cy="12865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71CF8-C2E5-654A-B3C0-A904BB86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slides that come with the book have surprisingly little material on</a:t>
            </a:r>
            <a:br>
              <a:rPr lang="en-US" sz="1800" dirty="0"/>
            </a:br>
            <a:r>
              <a:rPr lang="en-US" sz="1800" dirty="0"/>
              <a:t>nested subqueries. </a:t>
            </a:r>
          </a:p>
          <a:p>
            <a:r>
              <a:rPr lang="en-US" sz="1800" dirty="0"/>
              <a:t>The concept is:</a:t>
            </a:r>
          </a:p>
          <a:p>
            <a:pPr lvl="1"/>
            <a:r>
              <a:rPr lang="en-US" sz="1600" dirty="0"/>
              <a:t>Extremely important.</a:t>
            </a:r>
          </a:p>
          <a:p>
            <a:pPr lvl="1"/>
            <a:r>
              <a:rPr lang="en-US" sz="1600" dirty="0"/>
              <a:t>Students often find subqueries more confusing than joins.</a:t>
            </a:r>
          </a:p>
          <a:p>
            <a:pPr lvl="1"/>
            <a:r>
              <a:rPr lang="en-US" sz="1600" dirty="0"/>
              <a:t>The relationship/difference of subqueries to joins is often, initial unclear.</a:t>
            </a:r>
          </a:p>
          <a:p>
            <a:r>
              <a:rPr lang="en-US" sz="1800" dirty="0"/>
              <a:t>We have seen:</a:t>
            </a:r>
          </a:p>
          <a:p>
            <a:pPr lvl="1"/>
            <a:r>
              <a:rPr lang="en-US" sz="1600" dirty="0"/>
              <a:t>Union sort of puts a table on top of a table.</a:t>
            </a:r>
          </a:p>
          <a:p>
            <a:pPr lvl="1"/>
            <a:r>
              <a:rPr lang="en-US" sz="1600" dirty="0"/>
              <a:t>Join puts tables sort of puts tables side-by-side.</a:t>
            </a:r>
          </a:p>
          <a:p>
            <a:pPr lvl="1"/>
            <a:r>
              <a:rPr lang="en-US" sz="1600" dirty="0"/>
              <a:t>Subquery enables one query to call another</a:t>
            </a:r>
            <a:br>
              <a:rPr lang="en-US" sz="1600" dirty="0"/>
            </a:br>
            <a:r>
              <a:rPr lang="en-US" sz="1600" dirty="0"/>
              <a:t>during execution like a subfunction.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2AB4A-E7A4-A34E-B9A9-FB8186B2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Subquery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1AE3-41CE-5140-B148-638EE779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75" y="3486150"/>
            <a:ext cx="2376003" cy="1035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5CCB7-6839-0242-886C-0E5A8BA6EB48}"/>
              </a:ext>
            </a:extLst>
          </p:cNvPr>
          <p:cNvCxnSpPr/>
          <p:nvPr/>
        </p:nvCxnSpPr>
        <p:spPr>
          <a:xfrm flipV="1">
            <a:off x="4648200" y="2724150"/>
            <a:ext cx="1828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E8A5FD-24BC-8A4C-8F83-0896D66E47EA}"/>
              </a:ext>
            </a:extLst>
          </p:cNvPr>
          <p:cNvCxnSpPr>
            <a:cxnSpLocks/>
          </p:cNvCxnSpPr>
          <p:nvPr/>
        </p:nvCxnSpPr>
        <p:spPr>
          <a:xfrm>
            <a:off x="4953000" y="3208002"/>
            <a:ext cx="533400" cy="37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06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Some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48" y="590550"/>
            <a:ext cx="2424104" cy="344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3875"/>
            <a:ext cx="2262948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72570" y="895350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5486400" y="753083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2498321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81D76-DD64-634E-823F-FCA3D07D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230" y="971550"/>
            <a:ext cx="5113970" cy="3657600"/>
          </a:xfrm>
        </p:spPr>
        <p:txBody>
          <a:bodyPr/>
          <a:lstStyle/>
          <a:p>
            <a:r>
              <a:rPr lang="en-US" sz="1600" dirty="0"/>
              <a:t>Assume I wrote a function </a:t>
            </a:r>
            <a:r>
              <a:rPr lang="en-US" sz="1600" dirty="0" err="1"/>
              <a:t>find_student_name</a:t>
            </a:r>
            <a:r>
              <a:rPr lang="en-US" sz="1600" dirty="0"/>
              <a:t>(x)</a:t>
            </a:r>
          </a:p>
          <a:p>
            <a:pPr lvl="1"/>
            <a:r>
              <a:rPr lang="en-US" sz="1400" dirty="0"/>
              <a:t>Input is an x</a:t>
            </a:r>
          </a:p>
          <a:p>
            <a:pPr lvl="1"/>
            <a:r>
              <a:rPr lang="en-US" sz="1400" dirty="0"/>
              <a:t>Loops through all students and returns students with </a:t>
            </a:r>
            <a:r>
              <a:rPr lang="en-US" sz="1400" dirty="0" err="1"/>
              <a:t>student.ID</a:t>
            </a:r>
            <a:r>
              <a:rPr lang="en-US" sz="1400" dirty="0"/>
              <a:t> = x.</a:t>
            </a:r>
          </a:p>
          <a:p>
            <a:r>
              <a:rPr lang="en-US" sz="1600" dirty="0"/>
              <a:t>The query with a subquery above is like: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result = []</a:t>
            </a:r>
          </a:p>
          <a:p>
            <a:pPr marL="0" indent="0">
              <a:buNone/>
            </a:pPr>
            <a:r>
              <a:rPr lang="en-US" sz="1600" dirty="0"/>
              <a:t>For t in takes: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new_r</a:t>
            </a:r>
            <a:r>
              <a:rPr lang="en-US" sz="1600" dirty="0"/>
              <a:t> = t + </a:t>
            </a:r>
            <a:r>
              <a:rPr lang="en-US" sz="1600" dirty="0" err="1">
                <a:solidFill>
                  <a:srgbClr val="FF0000"/>
                </a:solidFill>
              </a:rPr>
              <a:t>find_student_name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t.id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result.append</a:t>
            </a:r>
            <a:r>
              <a:rPr lang="en-US" sz="1600" dirty="0"/>
              <a:t>(</a:t>
            </a:r>
            <a:r>
              <a:rPr lang="en-US" sz="1600" dirty="0" err="1"/>
              <a:t>new_r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Switch to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Subquery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56711"/>
            <a:ext cx="1995695" cy="283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1614333"/>
            <a:ext cx="1647660" cy="298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38054" y="1202713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7391400" y="1387379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9A41A-49D5-6740-97D2-4F6837ADA77C}"/>
              </a:ext>
            </a:extLst>
          </p:cNvPr>
          <p:cNvSpPr/>
          <p:nvPr/>
        </p:nvSpPr>
        <p:spPr>
          <a:xfrm>
            <a:off x="172570" y="471634"/>
            <a:ext cx="836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 *,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(select name from student where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student.id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takes.id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 name from takes;</a:t>
            </a:r>
          </a:p>
        </p:txBody>
      </p:sp>
    </p:spTree>
    <p:extLst>
      <p:ext uri="{BB962C8B-B14F-4D97-AF65-F5344CB8AC3E}">
        <p14:creationId xmlns:p14="http://schemas.microsoft.com/office/powerpoint/2010/main" val="22716348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4953000" y="150495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Subquery MUST return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single scalar if in the SELECT.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Table if in the FROM.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in the WHERE: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Either a scalar or a table.</a:t>
            </a:r>
          </a:p>
          <a:p>
            <a:pPr marL="1200150" marR="0" lvl="2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Depending on the operation.</a:t>
            </a:r>
          </a:p>
        </p:txBody>
      </p:sp>
    </p:spTree>
    <p:extLst>
      <p:ext uri="{BB962C8B-B14F-4D97-AF65-F5344CB8AC3E}">
        <p14:creationId xmlns:p14="http://schemas.microsoft.com/office/powerpoint/2010/main" val="25320022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  <p:extLst>
      <p:ext uri="{BB962C8B-B14F-4D97-AF65-F5344CB8AC3E}">
        <p14:creationId xmlns:p14="http://schemas.microsoft.com/office/powerpoint/2010/main" val="423493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7C8A3-C049-4C41-81F1-9365F5DB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Crow’s Foot Notation –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89F50-B23C-6447-BE82-BF0C36B1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13"/>
            <a:ext cx="9144000" cy="31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62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32248"/>
            <a:ext cx="5736235" cy="3886466"/>
          </a:xfrm>
        </p:spPr>
        <p:txBody>
          <a:bodyPr/>
          <a:lstStyle/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362200" y="1174095"/>
            <a:ext cx="4662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distinct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section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'Fall'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2017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b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section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'Spring'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2362200" y="2770039"/>
            <a:ext cx="49399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distinct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section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'Fall'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2017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b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not in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0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     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section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     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'Spring'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2018);</a:t>
            </a:r>
          </a:p>
        </p:txBody>
      </p:sp>
    </p:spTree>
    <p:extLst>
      <p:ext uri="{BB962C8B-B14F-4D97-AF65-F5344CB8AC3E}">
        <p14:creationId xmlns:p14="http://schemas.microsoft.com/office/powerpoint/2010/main" val="17200495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2815"/>
            <a:ext cx="5749077" cy="3802337"/>
          </a:xfrm>
        </p:spPr>
        <p:txBody>
          <a:bodyPr/>
          <a:lstStyle/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686991">
              <a:buNone/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495809" y="2483466"/>
            <a:ext cx="4826050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count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distinct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takes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sec_id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 </a:t>
            </a:r>
            <a:b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sec_id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semester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year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teaches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where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teaches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10101);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84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40450803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07156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5610" y="829865"/>
            <a:ext cx="5538179" cy="3151869"/>
          </a:xfrm>
        </p:spPr>
        <p:txBody>
          <a:bodyPr/>
          <a:lstStyle/>
          <a:p>
            <a:pPr defTabSz="686991">
              <a:tabLst>
                <a:tab pos="1372791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2611041" y="2464420"/>
            <a:ext cx="42433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&gt;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some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  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  where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 name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2607469" y="1354850"/>
            <a:ext cx="39564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distinct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T.salary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&gt;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S.salary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</a:t>
            </a:r>
            <a:r>
              <a:rPr kumimoji="0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S.dept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name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36553652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0916" y="109791"/>
            <a:ext cx="6057900" cy="4572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1149" y="829867"/>
            <a:ext cx="5100637" cy="535781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77666" y="1464469"/>
            <a:ext cx="5854303" cy="3175397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2" y="2257425"/>
              <a:ext cx="135096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&lt;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 (since 0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 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5)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49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&lt;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1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=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(=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some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) 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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in</a:t>
              </a:r>
            </a:p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However, (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some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) 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not in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5496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0529" cy="549688"/>
          </a:xfrm>
        </p:spPr>
        <p:txBody>
          <a:bodyPr/>
          <a:lstStyle/>
          <a:p>
            <a:pPr>
              <a:tabLst>
                <a:tab pos="1027510" algn="l"/>
                <a:tab pos="1372791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2547986" y="1332740"/>
            <a:ext cx="3763565" cy="107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&gt;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all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where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 name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1483392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1773"/>
            <a:ext cx="5020866" cy="28694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166937" y="1314451"/>
            <a:ext cx="5100638" cy="3164681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MS PGothic" panose="020B0600070205080204" pitchFamily="34" charset="-128"/>
                    <a:cs typeface="+mn-cs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&lt;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4"/>
              <a:ext cx="4572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true (since 5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 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4 and 5 </a:t>
              </a: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 6)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1" y="32289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&lt;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6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(5 =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  <a:endPara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(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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all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) 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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not in</a:t>
              </a:r>
            </a:p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However, (=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all</a:t>
              </a:r>
              <a:r>
                <a:rPr kumimoji="0" lang="en-US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)  </a:t>
              </a:r>
              <a:r>
                <a:rPr kumimoji="0" lang="en-US" alt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01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2469" cy="208707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41322601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888773" cy="3677840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6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845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677827" cy="3458943"/>
          </a:xfrm>
        </p:spPr>
        <p:txBody>
          <a:bodyPr/>
          <a:lstStyle/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445375" y="1339025"/>
            <a:ext cx="5125857" cy="27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distinct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student </a:t>
            </a: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where not exists 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 (</a:t>
            </a: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1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from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where </a:t>
            </a:r>
            <a:r>
              <a:rPr kumimoji="1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'Biology')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except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(</a:t>
            </a: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1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  <a:r>
              <a:rPr kumimoji="1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course_id</a:t>
            </a:r>
            <a:endParaRPr kumimoji="1" lang="en-US" altLang="en-US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from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takes </a:t>
            </a: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                                where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 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= 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  <a:r>
              <a:rPr kumimoji="1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ID</a:t>
            </a:r>
            <a:r>
              <a:rPr kumimoji="1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));</a:t>
            </a:r>
          </a:p>
          <a:p>
            <a:pPr marL="214313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Tx/>
              <a:buNone/>
              <a:tabLst/>
              <a:defRPr/>
            </a:pPr>
            <a:endParaRPr kumimoji="1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428625" marR="0" lvl="0" indent="-21431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First nested query lists all courses offered in Biology</a:t>
            </a:r>
          </a:p>
          <a:p>
            <a:pPr marL="428625" marR="0" lvl="0" indent="-21431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Second nested query lists all courses a particular student took</a:t>
            </a:r>
          </a:p>
          <a:p>
            <a:pPr marL="214313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33"/>
              </a:buClr>
              <a:buSzPct val="90000"/>
              <a:buFontTx/>
              <a:buNone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051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52845</TotalTime>
  <Words>7540</Words>
  <Application>Microsoft Macintosh PowerPoint</Application>
  <PresentationFormat>On-screen Show (16:9)</PresentationFormat>
  <Paragraphs>836</Paragraphs>
  <Slides>105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105</vt:i4>
      </vt:variant>
    </vt:vector>
  </HeadingPairs>
  <TitlesOfParts>
    <vt:vector size="121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Times New Roman</vt:lpstr>
      <vt:lpstr>Webdings</vt:lpstr>
      <vt:lpstr>Wingdings</vt:lpstr>
      <vt:lpstr>Office Theme</vt:lpstr>
      <vt:lpstr>3_db-5-grey</vt:lpstr>
      <vt:lpstr>1_Office Theme</vt:lpstr>
      <vt:lpstr>2_db-5-grey</vt:lpstr>
      <vt:lpstr>4_db-5-grey</vt:lpstr>
      <vt:lpstr>5_db-5-grey</vt:lpstr>
      <vt:lpstr>PowerPoint Presentation</vt:lpstr>
      <vt:lpstr>PowerPoint Presentation</vt:lpstr>
      <vt:lpstr>Contents</vt:lpstr>
      <vt:lpstr>PowerPoint Presentation</vt:lpstr>
      <vt:lpstr>Course Information and Updates</vt:lpstr>
      <vt:lpstr>PowerPoint Presentation</vt:lpstr>
      <vt:lpstr>PowerPoint Presentation</vt:lpstr>
      <vt:lpstr>Crow’s Foot Notation – Relationships</vt:lpstr>
      <vt:lpstr>Crow’s Foot Notation – Relationships</vt:lpstr>
      <vt:lpstr>Crow’s Foot Notation – Relationships</vt:lpstr>
      <vt:lpstr>Some Details</vt:lpstr>
      <vt:lpstr>PowerPoint Presentation</vt:lpstr>
      <vt:lpstr>PowerPoint Presentation</vt:lpstr>
      <vt:lpstr>Dates</vt:lpstr>
      <vt:lpstr>Some Interesting Things in “Project”</vt:lpstr>
      <vt:lpstr>PowerPoint Presentation</vt:lpstr>
      <vt:lpstr>Pandas</vt:lpstr>
      <vt:lpstr>Pandas</vt:lpstr>
      <vt:lpstr>Pandas</vt:lpstr>
      <vt:lpstr>Switch Back to Notebook</vt:lpstr>
      <vt:lpstr>PowerPoint Presentation</vt:lpstr>
      <vt:lpstr>Worked Example</vt:lpstr>
      <vt:lpstr>PowerPoint Presentation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The Rename Operation </vt:lpstr>
      <vt:lpstr>Equivalent Queries</vt:lpstr>
      <vt:lpstr>Equivalent Queries</vt:lpstr>
      <vt:lpstr>PowerPoint Presentation</vt:lpstr>
      <vt:lpstr>PowerPoint Presentation</vt:lpstr>
      <vt:lpstr>Domain Types in SQL</vt:lpstr>
      <vt:lpstr>Built-in Data Types in SQL </vt:lpstr>
      <vt:lpstr>Large-Object Types</vt:lpstr>
      <vt:lpstr>MySQL Cheat Sheet</vt:lpstr>
      <vt:lpstr>MySQL Cheat Sheet</vt:lpstr>
      <vt:lpstr>String Operations</vt:lpstr>
      <vt:lpstr>String Operations (Cont.)</vt:lpstr>
      <vt:lpstr>Operations and Functions</vt:lpstr>
      <vt:lpstr>Operations and Functions</vt:lpstr>
      <vt:lpstr>Summary</vt:lpstr>
      <vt:lpstr>PowerPoint Presentation</vt:lpstr>
      <vt:lpstr>Ordering the Display of Tuples</vt:lpstr>
      <vt:lpstr>PowerPoint Presentation</vt:lpstr>
      <vt:lpstr>Updates to tables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Summary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Set Operations</vt:lpstr>
      <vt:lpstr>Set Operations (Cont.)</vt:lpstr>
      <vt:lpstr>Set Operations</vt:lpstr>
      <vt:lpstr>JOIN and UNION – A Final Word</vt:lpstr>
      <vt:lpstr>PowerPoint Presentation</vt:lpstr>
      <vt:lpstr>Nested Subqueries</vt:lpstr>
      <vt:lpstr>Nested Subquery</vt:lpstr>
      <vt:lpstr>Consider Some Tables</vt:lpstr>
      <vt:lpstr>Consider a Subquery Tables</vt:lpstr>
      <vt:lpstr>Nested Subqueries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583</cp:revision>
  <cp:lastPrinted>2021-09-23T10:10:07Z</cp:lastPrinted>
  <dcterms:created xsi:type="dcterms:W3CDTF">2010-04-12T23:12:02Z</dcterms:created>
  <dcterms:modified xsi:type="dcterms:W3CDTF">2021-09-23T21:04:46Z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